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notesMasters/notesMaster1.xml" ContentType="application/vnd.openxmlformats-officedocument.presentationml.notesMaster+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20836"/>
    <p:restoredTop autoAdjust="0" sz="94726"/>
  </p:normalViewPr>
  <p:slideViewPr>
    <p:cSldViewPr snapToGrid="0" snapToObjects="1">
      <p:cViewPr varScale="1">
        <p:scale>
          <a:sx d="100" n="160"/>
          <a:sy d="100" n="160"/>
        </p:scale>
        <p:origin x="168" y="352"/>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notesMaster" Target="notesMasters/notesMaster1.xml" /><Relationship Id="rId24" Type="http://schemas.openxmlformats.org/officeDocument/2006/relationships/tableStyles" Target="tableStyles.xml" /><Relationship Id="rId23" Type="http://schemas.openxmlformats.org/officeDocument/2006/relationships/theme" Target="theme/theme1.xml" /><Relationship Id="rId1" Type="http://schemas.openxmlformats.org/officeDocument/2006/relationships/slideMaster" Target="slideMasters/slideMaster1.xml" /><Relationship Id="rId22" Type="http://schemas.openxmlformats.org/officeDocument/2006/relationships/viewProps" Target="viewProps.xml" /><Relationship Id="rId21"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C1CCF-B725-44A7-AA57-5E433BD85C9F}" type="datetimeFigureOut">
              <a:rPr lang="en-US" smtClean="0"/>
              <a:t>10/26/25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DFEC3-8487-43E8-A154-7C12CBC1FFF2}" type="slidenum">
              <a:rPr lang="en-US" smtClean="0"/>
              <a:t>‹#›</a:t>
            </a:fld>
            <a:endParaRPr lang="en-US"/>
          </a:p>
        </p:txBody>
      </p:sp>
    </p:spTree>
    <p:extLst>
      <p:ext uri="{BB962C8B-B14F-4D97-AF65-F5344CB8AC3E}">
        <p14:creationId xmlns:p14="http://schemas.microsoft.com/office/powerpoint/2010/main" val="378270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Caseum is simple and lightweight. It focuses on using whiteboards, interacting with users and stakeholders, and adopting best practices. Caseum adopts C4. It goes beyond C4 by including other kinds of views, and it goes against C4 in recommending you do not start with models as code.</a:t>
            </a:r>
          </a:p>
        </p:txBody>
      </p:sp>
      <p:sp>
        <p:nvSpPr>
          <p:cNvPr id="4" name="Slide Number Placeholder 3"/>
          <p:cNvSpPr>
            <a:spLocks noGrp="1"/>
          </p:cNvSpPr>
          <p:nvPr>
            <p:ph type="sldNum" sz="quarter" idx="10"/>
          </p:nvPr>
        </p:nvSpPr>
        <p:spPr/>
        <p:txBody>
          <a:bodyPr/>
          <a:lstStyle/>
          <a:p>
            <a:fld id="{18BDFEC3-8487-43E8-A154-7C12CBC1FFF2}" type="slidenum">
              <a:rPr lang="en-US"/>
              <a:t>3</a:t>
            </a:fld>
            <a:endParaRPr lang="en-US"/>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User interfaces are the third view. Capture them using wireframes so you don’t focus too much on details. UI design is a skill distinct from software design, and it can really help to have a specialised UI designer on a project. But if you don’t have a UI designer it is better to do a bad job yourself, than not do it at all. Of course systems without UI do not need this view.</a:t>
            </a:r>
          </a:p>
        </p:txBody>
      </p:sp>
      <p:sp>
        <p:nvSpPr>
          <p:cNvPr id="4" name="Slide Number Placeholder 3"/>
          <p:cNvSpPr>
            <a:spLocks noGrp="1"/>
          </p:cNvSpPr>
          <p:nvPr>
            <p:ph type="sldNum" sz="quarter" idx="10"/>
          </p:nvPr>
        </p:nvSpPr>
        <p:spPr/>
        <p:txBody>
          <a:bodyPr/>
          <a:lstStyle/>
          <a:p>
            <a:fld id="{18BDFEC3-8487-43E8-A154-7C12CBC1FFF2}" type="slidenum">
              <a:rPr lang="en-US"/>
              <a:t>14</a:t>
            </a:fld>
            <a:endParaRPr lang="en-US"/>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Fourth is the event view. Especially for more complex business software, having a good overview of the key events that occur in the business workflow really helps to design better systems. Caseum adopts event storming for creating the event view. Event storming is great!</a:t>
            </a:r>
          </a:p>
        </p:txBody>
      </p:sp>
      <p:sp>
        <p:nvSpPr>
          <p:cNvPr id="4" name="Slide Number Placeholder 3"/>
          <p:cNvSpPr>
            <a:spLocks noGrp="1"/>
          </p:cNvSpPr>
          <p:nvPr>
            <p:ph type="sldNum" sz="quarter" idx="10"/>
          </p:nvPr>
        </p:nvSpPr>
        <p:spPr/>
        <p:txBody>
          <a:bodyPr/>
          <a:lstStyle/>
          <a:p>
            <a:fld id="{18BDFEC3-8487-43E8-A154-7C12CBC1FFF2}" type="slidenum">
              <a:rPr lang="en-US"/>
              <a:t>15</a:t>
            </a:fld>
            <a:endParaRPr lang="en-US"/>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Only after the 4 earlier views of actors, stories, UI, and events have gotten some attention is it time to design the breakdown of the software into components. C4 is a great way to create the component view, and it also works really well on a whiteboard.</a:t>
            </a:r>
          </a:p>
        </p:txBody>
      </p:sp>
      <p:sp>
        <p:nvSpPr>
          <p:cNvPr id="4" name="Slide Number Placeholder 3"/>
          <p:cNvSpPr>
            <a:spLocks noGrp="1"/>
          </p:cNvSpPr>
          <p:nvPr>
            <p:ph type="sldNum" sz="quarter" idx="10"/>
          </p:nvPr>
        </p:nvSpPr>
        <p:spPr/>
        <p:txBody>
          <a:bodyPr/>
          <a:lstStyle/>
          <a:p>
            <a:fld id="{18BDFEC3-8487-43E8-A154-7C12CBC1FFF2}" type="slidenum">
              <a:rPr lang="en-US"/>
              <a:t>16</a:t>
            </a:fld>
            <a:endParaRPr lang="en-US"/>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Finally it often helps to create an explicit data or domain model. Caseum suggests using fact-based modelling, which is like the LISP of information architecture, in that it is strictly superior to more popular approaches like ER diagrams or UML. Try to avoid UML!</a:t>
            </a:r>
          </a:p>
        </p:txBody>
      </p:sp>
      <p:sp>
        <p:nvSpPr>
          <p:cNvPr id="4" name="Slide Number Placeholder 3"/>
          <p:cNvSpPr>
            <a:spLocks noGrp="1"/>
          </p:cNvSpPr>
          <p:nvPr>
            <p:ph type="sldNum" sz="quarter" idx="10"/>
          </p:nvPr>
        </p:nvSpPr>
        <p:spPr/>
        <p:txBody>
          <a:bodyPr/>
          <a:lstStyle/>
          <a:p>
            <a:fld id="{18BDFEC3-8487-43E8-A154-7C12CBC1FFF2}" type="slidenum">
              <a:rPr lang="en-US"/>
              <a:t>17</a:t>
            </a:fld>
            <a:endParaRPr lang="en-US"/>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That’s the intro! This is how I tend to do software architecture. If you want to know more, check out the Caseum project at github dot com slash lsimons slash caseum.</a:t>
            </a:r>
          </a:p>
        </p:txBody>
      </p:sp>
      <p:sp>
        <p:nvSpPr>
          <p:cNvPr id="4" name="Slide Number Placeholder 3"/>
          <p:cNvSpPr>
            <a:spLocks noGrp="1"/>
          </p:cNvSpPr>
          <p:nvPr>
            <p:ph type="sldNum" sz="quarter" idx="10"/>
          </p:nvPr>
        </p:nvSpPr>
        <p:spPr/>
        <p:txBody>
          <a:bodyPr/>
          <a:lstStyle/>
          <a:p>
            <a:fld id="{18BDFEC3-8487-43E8-A154-7C12CBC1FFF2}" type="slidenum">
              <a:rPr lang="en-US"/>
              <a:t>18</a:t>
            </a:fld>
            <a:endParaRPr lang="en-US"/>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That’s because software architecture is about making decisions together. The architecture is a record of those decisions. This record should be useful to those making the software and to the people they work with. So, use simple and accessible communication tools.</a:t>
            </a:r>
          </a:p>
        </p:txBody>
      </p:sp>
      <p:sp>
        <p:nvSpPr>
          <p:cNvPr id="4" name="Slide Number Placeholder 3"/>
          <p:cNvSpPr>
            <a:spLocks noGrp="1"/>
          </p:cNvSpPr>
          <p:nvPr>
            <p:ph type="sldNum" sz="quarter" idx="10"/>
          </p:nvPr>
        </p:nvSpPr>
        <p:spPr/>
        <p:txBody>
          <a:bodyPr/>
          <a:lstStyle/>
          <a:p>
            <a:fld id="{18BDFEC3-8487-43E8-A154-7C12CBC1FFF2}" type="slidenum">
              <a:rPr lang="en-US"/>
              <a:t>4</a:t>
            </a:fld>
            <a:endParaRPr lang="en-US"/>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Caseum has three stages. In the first stage you just use whiteboards. This is enough for many projects. For bigger projects you start to use digital diagrams and digital decision records. That’s stage two. There is also stage 3, formal models. You want to avoid stage 3 because it is often overkill. But for large complex projects, the effort to maintain formal models of your architecture can be worth it.</a:t>
            </a:r>
          </a:p>
        </p:txBody>
      </p:sp>
      <p:sp>
        <p:nvSpPr>
          <p:cNvPr id="4" name="Slide Number Placeholder 3"/>
          <p:cNvSpPr>
            <a:spLocks noGrp="1"/>
          </p:cNvSpPr>
          <p:nvPr>
            <p:ph type="sldNum" sz="quarter" idx="10"/>
          </p:nvPr>
        </p:nvSpPr>
        <p:spPr/>
        <p:txBody>
          <a:bodyPr/>
          <a:lstStyle/>
          <a:p>
            <a:fld id="{18BDFEC3-8487-43E8-A154-7C12CBC1FFF2}" type="slidenum">
              <a:rPr lang="en-US"/>
              <a:t>6</a:t>
            </a:fld>
            <a:endParaRPr lang="en-US"/>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During caseum stage 1 you draw your design in several ways. You talk about it together while drawing. Then you draw it again. The design gets better and better. And then as soon as it is good enough, take some pictures and stop drawing, because, you’re done.</a:t>
            </a:r>
          </a:p>
        </p:txBody>
      </p:sp>
      <p:sp>
        <p:nvSpPr>
          <p:cNvPr id="4" name="Slide Number Placeholder 3"/>
          <p:cNvSpPr>
            <a:spLocks noGrp="1"/>
          </p:cNvSpPr>
          <p:nvPr>
            <p:ph type="sldNum" sz="quarter" idx="10"/>
          </p:nvPr>
        </p:nvSpPr>
        <p:spPr/>
        <p:txBody>
          <a:bodyPr/>
          <a:lstStyle/>
          <a:p>
            <a:fld id="{18BDFEC3-8487-43E8-A154-7C12CBC1FFF2}" type="slidenum">
              <a:rPr lang="en-US"/>
              <a:t>7</a:t>
            </a:fld>
            <a:endParaRPr lang="en-US"/>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For larger projects you can end up in a situation where you keep redrawing the exact same picture the exact same way. It starts to make sense to go digital. When you do so, the next step is to create higher quality versions of each of the Caseum views. I recommend using draw.io which is open source and web-based.</a:t>
            </a:r>
          </a:p>
        </p:txBody>
      </p:sp>
      <p:sp>
        <p:nvSpPr>
          <p:cNvPr id="4" name="Slide Number Placeholder 3"/>
          <p:cNvSpPr>
            <a:spLocks noGrp="1"/>
          </p:cNvSpPr>
          <p:nvPr>
            <p:ph type="sldNum" sz="quarter" idx="10"/>
          </p:nvPr>
        </p:nvSpPr>
        <p:spPr/>
        <p:txBody>
          <a:bodyPr/>
          <a:lstStyle/>
          <a:p>
            <a:fld id="{18BDFEC3-8487-43E8-A154-7C12CBC1FFF2}" type="slidenum">
              <a:rPr lang="en-US"/>
              <a:t>8</a:t>
            </a:fld>
            <a:endParaRPr lang="en-US"/>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For really large projects maintaining the digital diagrams becomes a real hassle. Large teams produce a lot of software, and then the architecture description of the software can go more and more out of date with the real system, to the point that the architecture is no longer useful. When this happens and only when this happens is stage 3 worth it. In stage 3 you use code to create formal models.</a:t>
            </a:r>
          </a:p>
        </p:txBody>
      </p:sp>
      <p:sp>
        <p:nvSpPr>
          <p:cNvPr id="4" name="Slide Number Placeholder 3"/>
          <p:cNvSpPr>
            <a:spLocks noGrp="1"/>
          </p:cNvSpPr>
          <p:nvPr>
            <p:ph type="sldNum" sz="quarter" idx="10"/>
          </p:nvPr>
        </p:nvSpPr>
        <p:spPr/>
        <p:txBody>
          <a:bodyPr/>
          <a:lstStyle/>
          <a:p>
            <a:fld id="{18BDFEC3-8487-43E8-A154-7C12CBC1FFF2}" type="slidenum">
              <a:rPr lang="en-US"/>
              <a:t>9</a:t>
            </a:fld>
            <a:endParaRPr lang="en-US"/>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Caseum suggests most software projects use 6 different views. Components, Actors, Stories, Events, User Interfaces, and data Models.</a:t>
            </a:r>
          </a:p>
        </p:txBody>
      </p:sp>
      <p:sp>
        <p:nvSpPr>
          <p:cNvPr id="4" name="Slide Number Placeholder 3"/>
          <p:cNvSpPr>
            <a:spLocks noGrp="1"/>
          </p:cNvSpPr>
          <p:nvPr>
            <p:ph type="sldNum" sz="quarter" idx="10"/>
          </p:nvPr>
        </p:nvSpPr>
        <p:spPr/>
        <p:txBody>
          <a:bodyPr/>
          <a:lstStyle/>
          <a:p>
            <a:fld id="{18BDFEC3-8487-43E8-A154-7C12CBC1FFF2}" type="slidenum">
              <a:rPr lang="en-US"/>
              <a:t>11</a:t>
            </a:fld>
            <a:endParaRPr lang="en-US"/>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The first view is of actors. Who are the users of the system? Decide and agree at least the role name and what they need the system to do. Spending time describing the actors clearly helps a lot to make the other views better.</a:t>
            </a:r>
          </a:p>
        </p:txBody>
      </p:sp>
      <p:sp>
        <p:nvSpPr>
          <p:cNvPr id="4" name="Slide Number Placeholder 3"/>
          <p:cNvSpPr>
            <a:spLocks noGrp="1"/>
          </p:cNvSpPr>
          <p:nvPr>
            <p:ph type="sldNum" sz="quarter" idx="10"/>
          </p:nvPr>
        </p:nvSpPr>
        <p:spPr/>
        <p:txBody>
          <a:bodyPr/>
          <a:lstStyle/>
          <a:p>
            <a:fld id="{18BDFEC3-8487-43E8-A154-7C12CBC1FFF2}" type="slidenum">
              <a:rPr lang="en-US"/>
              <a:t>12</a:t>
            </a:fld>
            <a:endParaRPr lang="en-US"/>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marL="0">
              <a:buNone/>
            </a:pPr>
            <a:r>
              <a:rPr/>
              <a:t>User stories are the second view. How do the actors use the system? User stories are often used in planning agile projects, which, if you want to do that, fine. But regardless of how you plan your work, be clear about how the system gets used. It makes the rest of the design better.</a:t>
            </a:r>
          </a:p>
        </p:txBody>
      </p:sp>
      <p:sp>
        <p:nvSpPr>
          <p:cNvPr id="4" name="Slide Number Placeholder 3"/>
          <p:cNvSpPr>
            <a:spLocks noGrp="1"/>
          </p:cNvSpPr>
          <p:nvPr>
            <p:ph type="sldNum" sz="quarter" idx="10"/>
          </p:nvPr>
        </p:nvSpPr>
        <p:spPr/>
        <p:txBody>
          <a:bodyPr/>
          <a:lstStyle/>
          <a:p>
            <a:fld id="{18BDFEC3-8487-43E8-A154-7C12CBC1FFF2}" type="slidenum">
              <a:rPr lang="en-US"/>
              <a:t>13</a:t>
            </a:fld>
            <a:endParaRPr lang="en-US"/>
          </a:p>
        </p:txBody>
      </p:sp>
    </p:spTree>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716237"/>
          </a:xfrm>
        </p:spPr>
        <p:txBody>
          <a:bodyPr/>
          <a:lstStyle>
            <a:lvl1pPr>
              <a:defRPr sz="4800"/>
            </a:lvl1pPr>
          </a:lstStyle>
          <a:p>
            <a:r>
              <a:rPr lang="en-US" dirty="0"/>
              <a:t>Click to edit Master title style</a:t>
            </a:r>
          </a:p>
        </p:txBody>
      </p:sp>
      <p:sp>
        <p:nvSpPr>
          <p:cNvPr id="3" name="Subtitle 2"/>
          <p:cNvSpPr>
            <a:spLocks noGrp="1"/>
          </p:cNvSpPr>
          <p:nvPr>
            <p:ph type="subTitle" idx="1"/>
          </p:nvPr>
        </p:nvSpPr>
        <p:spPr>
          <a:xfrm>
            <a:off x="685800" y="3758400"/>
            <a:ext cx="7772400" cy="881100"/>
          </a:xfrm>
        </p:spPr>
        <p:txBody>
          <a:bodyPr/>
          <a:lstStyle>
            <a:lvl1pPr marL="0" indent="0" algn="l">
              <a:buNone/>
              <a:defRPr>
                <a:solidFill>
                  <a:schemeClr val="tx2"/>
                </a:solidFill>
                <a:latin typeface="Cascadia Code" panose="020B0609020000020004" pitchFamily="34" charset="0"/>
                <a:ea typeface="Cascadia Code" panose="020B0609020000020004" pitchFamily="34" charset="0"/>
                <a:cs typeface="Cascadia Code" panose="020B06090200000200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2"/>
                </a:solidFill>
                <a:latin typeface="Merriweather 18pt" pitchFamily="2" charset="77"/>
                <a:ea typeface="Merriweather 18pt" pitchFamily="2" charset="77"/>
                <a:cs typeface="Merriweather 18pt" pitchFamily="2" charset="77"/>
              </a:defRPr>
            </a:lvl1pPr>
          </a:lstStyle>
          <a:p>
            <a:fld id="{241EB5C9-1307-BA42-ABA2-0BC069CD8E7F}" type="datetimeFigureOut">
              <a:rPr lang="en-US" smtClean="0"/>
              <a:pPr/>
              <a:t>10/26/25</a:t>
            </a:fld>
            <a:endParaRPr lang="en-US"/>
          </a:p>
        </p:txBody>
      </p:sp>
      <p:sp>
        <p:nvSpPr>
          <p:cNvPr id="5" name="Footer Placeholder 4"/>
          <p:cNvSpPr>
            <a:spLocks noGrp="1"/>
          </p:cNvSpPr>
          <p:nvPr>
            <p:ph type="ftr" sz="quarter" idx="11"/>
          </p:nvPr>
        </p:nvSpPr>
        <p:spPr/>
        <p:txBody>
          <a:bodyPr/>
          <a:lstStyle>
            <a:lvl1pPr>
              <a:defRPr>
                <a:solidFill>
                  <a:schemeClr val="tx2"/>
                </a:solidFill>
                <a:latin typeface="Merriweather 18pt" pitchFamily="2" charset="77"/>
                <a:ea typeface="Merriweather 18pt" pitchFamily="2" charset="77"/>
                <a:cs typeface="Merriweather 18pt" pitchFamily="2" charset="77"/>
              </a:defRPr>
            </a:lvl1pPr>
          </a:lstStyle>
          <a:p>
            <a:endParaRPr lang="en-US">
              <a:solidFill>
                <a:schemeClr val="tx2"/>
              </a:solidFill>
            </a:endParaRPr>
          </a:p>
        </p:txBody>
      </p:sp>
      <p:sp>
        <p:nvSpPr>
          <p:cNvPr id="6" name="Slide Number Placeholder 5"/>
          <p:cNvSpPr>
            <a:spLocks noGrp="1"/>
          </p:cNvSpPr>
          <p:nvPr>
            <p:ph type="sldNum" sz="quarter" idx="12"/>
          </p:nvPr>
        </p:nvSpPr>
        <p:spPr/>
        <p:txBody>
          <a:bodyPr/>
          <a:lstStyle>
            <a:lvl1pPr>
              <a:defRPr>
                <a:solidFill>
                  <a:schemeClr val="tx2"/>
                </a:solidFill>
                <a:latin typeface="Merriweather 18pt" pitchFamily="2" charset="77"/>
                <a:ea typeface="Merriweather 18pt" pitchFamily="2" charset="77"/>
                <a:cs typeface="Merriweather 18pt" pitchFamily="2" charset="77"/>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10/26/25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10/26/25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10/26/25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tIns="36000" bIns="36000" anchor="b"/>
          <a:lstStyle>
            <a:lvl1pPr marL="0" indent="0">
              <a:buNone/>
              <a:defRPr sz="1500">
                <a:solidFill>
                  <a:schemeClr val="tx2"/>
                </a:solidFill>
                <a:latin typeface="Cascadia Code" panose="020B0609020000020004" pitchFamily="34" charset="0"/>
                <a:ea typeface="Cascadia Code" panose="020B0609020000020004" pitchFamily="34" charset="0"/>
                <a:cs typeface="Cascadia Code" panose="020B06090200000200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10/26/25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normAutofit/>
          </a:bodyPr>
          <a:lstStyle>
            <a:lvl1pPr>
              <a:defRPr sz="1600"/>
            </a:lvl1pPr>
            <a:lvl2pPr>
              <a:defRPr sz="14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normAutofit/>
          </a:bodyPr>
          <a:lstStyle>
            <a:lvl1pPr>
              <a:defRPr sz="1600"/>
            </a:lvl1pPr>
            <a:lvl2pPr>
              <a:defRPr sz="1400"/>
            </a:lvl2pPr>
            <a:lvl3pPr>
              <a:defRPr sz="1100"/>
            </a:lvl3pPr>
            <a:lvl4pPr>
              <a:defRPr sz="1100"/>
            </a:lvl4pPr>
            <a:lvl5pPr>
              <a:defRPr sz="11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10/26/25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tIns="36000" bIns="3600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400"/>
            </a:lvl1pPr>
            <a:lvl2pPr>
              <a:defRPr sz="1100"/>
            </a:lvl2pPr>
            <a:lvl3pPr>
              <a:defRPr sz="1100"/>
            </a:lvl3pPr>
            <a:lvl4pPr>
              <a:defRPr sz="1100"/>
            </a:lvl4pPr>
            <a:lvl5pPr>
              <a:defRPr sz="11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tIns="36000" bIns="3600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1400"/>
            </a:lvl1pPr>
            <a:lvl2pPr>
              <a:defRPr sz="1100"/>
            </a:lvl2pPr>
            <a:lvl3pPr>
              <a:defRPr sz="1100"/>
            </a:lvl3pPr>
            <a:lvl4pPr>
              <a:defRPr sz="1100"/>
            </a:lvl4pPr>
            <a:lvl5pPr>
              <a:defRPr sz="11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10/26/25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10/26/25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10/26/25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normAutofit/>
          </a:bodyPr>
          <a:lstStyle>
            <a:lvl1pPr>
              <a:defRPr sz="1800"/>
            </a:lvl1pPr>
            <a:lvl2pPr>
              <a:defRPr sz="1600"/>
            </a:lvl2pPr>
            <a:lvl3pPr>
              <a:defRPr sz="1400"/>
            </a:lvl3pPr>
            <a:lvl4pPr>
              <a:defRPr sz="1100"/>
            </a:lvl4pPr>
            <a:lvl5pPr>
              <a:defRPr sz="11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p:spPr>
        <p:txBody>
          <a:bodyPr>
            <a:normAutofit/>
          </a:bodyPr>
          <a:lstStyle>
            <a:lvl1pPr marL="0" indent="0">
              <a:buNone/>
              <a:defRPr sz="11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10/26/25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tIns="36000" bIns="36000"/>
          <a:lstStyle>
            <a:lvl1pPr marL="0" indent="0">
              <a:buNone/>
              <a:defRPr sz="1050">
                <a:latin typeface="Cascadia Code" panose="020B0609020000020004" pitchFamily="34" charset="0"/>
                <a:ea typeface="Cascadia Code" panose="020B0609020000020004" pitchFamily="34" charset="0"/>
                <a:cs typeface="Cascadia Code" panose="020B06090200000200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10/26/25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anchor="b" bIns="36000" lIns="91440" rIns="91440" rtlCol="0" tIns="36000" vert="horz">
            <a:noAutofit/>
          </a:bodyPr>
          <a:lstStyle/>
          <a:p>
            <a:r>
              <a:rPr lang="en-US"/>
              <a:t>Click to edit Master title style</a:t>
            </a:r>
          </a:p>
        </p:txBody>
      </p:sp>
      <p:sp>
        <p:nvSpPr>
          <p:cNvPr id="3" name="Text Placeholder 2"/>
          <p:cNvSpPr>
            <a:spLocks noGrp="1"/>
          </p:cNvSpPr>
          <p:nvPr>
            <p:ph idx="1" type="body"/>
          </p:nvPr>
        </p:nvSpPr>
        <p:spPr>
          <a:xfrm>
            <a:off x="457200" y="1200151"/>
            <a:ext cx="8229600" cy="3394472"/>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10/26/25</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eaLnBrk="1" hangingPunct="1" latinLnBrk="0" rtl="0">
        <a:spcBef>
          <a:spcPct val="0"/>
        </a:spcBef>
        <a:buNone/>
        <a:defRPr b="1" kern="1200" sz="3600">
          <a:solidFill>
            <a:schemeClr val="accent1"/>
          </a:solidFill>
          <a:latin charset="77" pitchFamily="2" typeface="Merriweather 18pt"/>
          <a:ea charset="77" pitchFamily="2" typeface="Merriweather 18pt"/>
          <a:cs charset="77" pitchFamily="2" typeface="Merriweather 18pt"/>
        </a:defRPr>
      </a:lvl1pPr>
    </p:titleStyle>
    <p:bodyStyle>
      <a:lvl1pPr algn="l" defTabSz="342900" eaLnBrk="1" hangingPunct="1" indent="-342900" latinLnBrk="0" marL="342900" rtl="0">
        <a:spcBef>
          <a:spcPct val="20000"/>
        </a:spcBef>
        <a:buFont typeface="Arial"/>
        <a:buChar char="•"/>
        <a:defRPr kern="1200" sz="1600">
          <a:solidFill>
            <a:schemeClr val="tx1"/>
          </a:solidFill>
          <a:latin charset="77" pitchFamily="2" typeface="Merriweather 18pt"/>
          <a:ea charset="77" pitchFamily="2" typeface="Merriweather 18pt"/>
          <a:cs charset="77" pitchFamily="2" typeface="Merriweather 18pt"/>
        </a:defRPr>
      </a:lvl1pPr>
      <a:lvl2pPr algn="l" defTabSz="342900" eaLnBrk="1" hangingPunct="1" indent="-342900" latinLnBrk="0" marL="685800" rtl="0">
        <a:spcBef>
          <a:spcPct val="20000"/>
        </a:spcBef>
        <a:buFont typeface="Arial"/>
        <a:buChar char="–"/>
        <a:defRPr kern="1200" sz="1400">
          <a:solidFill>
            <a:schemeClr val="tx1"/>
          </a:solidFill>
          <a:latin charset="77" pitchFamily="2" typeface="Merriweather 18pt"/>
          <a:ea charset="77" pitchFamily="2" typeface="Merriweather 18pt"/>
          <a:cs charset="77" pitchFamily="2" typeface="Merriweather 18pt"/>
        </a:defRPr>
      </a:lvl2pPr>
      <a:lvl3pPr algn="l" defTabSz="342900" eaLnBrk="1" hangingPunct="1" indent="-342900" latinLnBrk="0" marL="1028700" rtl="0">
        <a:spcBef>
          <a:spcPct val="20000"/>
        </a:spcBef>
        <a:buFont typeface="Arial"/>
        <a:buChar char="•"/>
        <a:defRPr kern="1200" sz="1100">
          <a:solidFill>
            <a:schemeClr val="tx1"/>
          </a:solidFill>
          <a:latin charset="77" pitchFamily="2" typeface="Merriweather 18pt"/>
          <a:ea charset="77" pitchFamily="2" typeface="Merriweather 18pt"/>
          <a:cs charset="77" pitchFamily="2" typeface="Merriweather 18pt"/>
        </a:defRPr>
      </a:lvl3pPr>
      <a:lvl4pPr algn="l" defTabSz="342900" eaLnBrk="1" hangingPunct="1" indent="-342900" latinLnBrk="0" marL="1371600" rtl="0">
        <a:spcBef>
          <a:spcPct val="20000"/>
        </a:spcBef>
        <a:buFont typeface="Arial"/>
        <a:buChar char="–"/>
        <a:defRPr kern="1200" sz="1100">
          <a:solidFill>
            <a:schemeClr val="tx1"/>
          </a:solidFill>
          <a:latin charset="77" pitchFamily="2" typeface="Merriweather 18pt"/>
          <a:ea charset="77" pitchFamily="2" typeface="Merriweather 18pt"/>
          <a:cs charset="77" pitchFamily="2" typeface="Merriweather 18pt"/>
        </a:defRPr>
      </a:lvl4pPr>
      <a:lvl5pPr algn="l" defTabSz="342900" eaLnBrk="1" hangingPunct="1" indent="-342900" latinLnBrk="0" marL="1714500" rtl="0">
        <a:spcBef>
          <a:spcPct val="20000"/>
        </a:spcBef>
        <a:buFont typeface="Arial"/>
        <a:buChar char="»"/>
        <a:defRPr kern="1200" sz="1100">
          <a:solidFill>
            <a:schemeClr val="tx1"/>
          </a:solidFill>
          <a:latin charset="77" pitchFamily="2" typeface="Merriweather 18pt"/>
          <a:ea charset="77" pitchFamily="2" typeface="Merriweather 18pt"/>
          <a:cs charset="77" pitchFamily="2" typeface="Merriweather 18pt"/>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7.xml" /><Relationship Id="rId3" Type="http://schemas.openxmlformats.org/officeDocument/2006/relationships/image" Target="../media/image6.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 Id="rId3" Type="http://schemas.openxmlformats.org/officeDocument/2006/relationships/image" Target="../media/image7.jpg" /></Relationships>
</file>

<file path=ppt/slides/_rels/slide1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9.xml" /><Relationship Id="rId3" Type="http://schemas.openxmlformats.org/officeDocument/2006/relationships/image" Target="../media/image8.jpg" /></Relationships>
</file>

<file path=ppt/slides/_rels/slide1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0.xml" /><Relationship Id="rId3" Type="http://schemas.openxmlformats.org/officeDocument/2006/relationships/image" Target="../media/image9.jpg" /></Relationships>
</file>

<file path=ppt/slides/_rels/slide1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 Id="rId3" Type="http://schemas.openxmlformats.org/officeDocument/2006/relationships/image" Target="../media/image10.jpg" /></Relationships>
</file>

<file path=ppt/slides/_rels/slide1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 Id="rId3" Type="http://schemas.openxmlformats.org/officeDocument/2006/relationships/image" Target="../media/image11.jpg" /></Relationships>
</file>

<file path=ppt/slides/_rels/slide1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3.xml" /><Relationship Id="rId3" Type="http://schemas.openxmlformats.org/officeDocument/2006/relationships/image" Target="../media/image12.jpg"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 Id="rId3" Type="http://schemas.openxmlformats.org/officeDocument/2006/relationships/image" Target="../media/image1.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xml" /><Relationship Id="rId3" Type="http://schemas.openxmlformats.org/officeDocument/2006/relationships/image" Target="../media/image2.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 Id="rId3" Type="http://schemas.openxmlformats.org/officeDocument/2006/relationships/image" Target="../media/image3.jpg" /></Relationships>
</file>

<file path=ppt/slides/_rels/slide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xml" /><Relationship Id="rId3" Type="http://schemas.openxmlformats.org/officeDocument/2006/relationships/image" Target="../media/image4.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xml" /><Relationship Id="rId3"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716237"/>
          </a:xfrm>
        </p:spPr>
        <p:txBody>
          <a:bodyPr/>
          <a:lstStyle/>
          <a:p>
            <a:pPr lvl="0" indent="0" marL="0">
              <a:buNone/>
            </a:pPr>
            <a:r>
              <a:rPr/>
              <a:t>Caseum</a:t>
            </a:r>
          </a:p>
        </p:txBody>
      </p:sp>
      <p:sp>
        <p:nvSpPr>
          <p:cNvPr id="3" name="Subtitle 2"/>
          <p:cNvSpPr>
            <a:spLocks noGrp="1"/>
          </p:cNvSpPr>
          <p:nvPr>
            <p:ph idx="1" type="subTitle"/>
          </p:nvPr>
        </p:nvSpPr>
        <p:spPr>
          <a:xfrm>
            <a:off x="685800" y="3758400"/>
            <a:ext cx="7772400" cy="881100"/>
          </a:xfrm>
        </p:spPr>
        <p:txBody>
          <a:bodyPr/>
          <a:lstStyle/>
          <a:p>
            <a:pPr lvl="0" indent="0" marL="0">
              <a:buNone/>
            </a:pPr>
            <a:r>
              <a:rPr/>
              <a:t>Introducing a lightweight approach to software architecture</a:t>
            </a:r>
            <a:br/>
            <a:br/>
            <a:r>
              <a:rPr/>
              <a:t>Leo Simons</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indent="0" marL="0">
              <a:buNone/>
            </a:pPr>
            <a:r>
              <a:rPr/>
              <a:t>6 Views</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The 6 views in Caseum</a:t>
            </a:r>
          </a:p>
        </p:txBody>
      </p:sp>
      <p:sp>
        <p:nvSpPr>
          <p:cNvPr id="3" name="Content Placeholder 2"/>
          <p:cNvSpPr>
            <a:spLocks noGrp="1"/>
          </p:cNvSpPr>
          <p:nvPr>
            <p:ph idx="1" sz="half"/>
          </p:nvPr>
        </p:nvSpPr>
        <p:spPr/>
        <p:txBody>
          <a:bodyPr/>
          <a:lstStyle/>
          <a:p>
            <a:pPr lvl="0" indent="0" marL="0">
              <a:buNone/>
            </a:pPr>
            <a:r>
              <a:rPr b="1"/>
              <a:t>Caseum is a mnemonic:</a:t>
            </a:r>
          </a:p>
          <a:p>
            <a:pPr lvl="0"/>
            <a:r>
              <a:rPr b="1"/>
              <a:t>C</a:t>
            </a:r>
            <a:r>
              <a:rPr/>
              <a:t>omponents using C4</a:t>
            </a:r>
          </a:p>
          <a:p>
            <a:pPr lvl="0"/>
            <a:r>
              <a:rPr b="1"/>
              <a:t>A</a:t>
            </a:r>
            <a:r>
              <a:rPr/>
              <a:t>ctors using roles</a:t>
            </a:r>
          </a:p>
          <a:p>
            <a:pPr lvl="0"/>
            <a:r>
              <a:rPr b="1"/>
              <a:t>S</a:t>
            </a:r>
            <a:r>
              <a:rPr/>
              <a:t>tories using Gherkin</a:t>
            </a:r>
          </a:p>
          <a:p>
            <a:pPr lvl="0"/>
            <a:r>
              <a:rPr b="1"/>
              <a:t>E</a:t>
            </a:r>
            <a:r>
              <a:rPr/>
              <a:t>vents using event storming</a:t>
            </a:r>
          </a:p>
          <a:p>
            <a:pPr lvl="0"/>
            <a:r>
              <a:rPr b="1"/>
              <a:t>U</a:t>
            </a:r>
            <a:r>
              <a:rPr/>
              <a:t>I using wireframes</a:t>
            </a:r>
          </a:p>
          <a:p>
            <a:pPr lvl="0"/>
            <a:r>
              <a:rPr b="1"/>
              <a:t>M</a:t>
            </a:r>
            <a:r>
              <a:rPr/>
              <a:t>odels using TLM</a:t>
            </a:r>
          </a:p>
        </p:txBody>
      </p:sp>
      <p:pic>
        <p:nvPicPr>
          <p:cNvPr descr="../design/logo/logo.png" id="0" name="Picture 1"/>
          <p:cNvPicPr>
            <a:picLocks noGrp="1" noChangeAspect="1"/>
          </p:cNvPicPr>
          <p:nvPr/>
        </p:nvPicPr>
        <p:blipFill>
          <a:blip r:embed="rId3"/>
          <a:stretch>
            <a:fillRect/>
          </a:stretch>
        </p:blipFill>
        <p:spPr bwMode="auto">
          <a:xfrm>
            <a:off x="4851400" y="1193800"/>
            <a:ext cx="3644900" cy="33909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Actors</a:t>
            </a:r>
          </a:p>
        </p:txBody>
      </p:sp>
      <p:sp>
        <p:nvSpPr>
          <p:cNvPr id="3" name="Content Placeholder 2"/>
          <p:cNvSpPr>
            <a:spLocks noGrp="1"/>
          </p:cNvSpPr>
          <p:nvPr>
            <p:ph idx="1" sz="half"/>
          </p:nvPr>
        </p:nvSpPr>
        <p:spPr/>
        <p:txBody>
          <a:bodyPr/>
          <a:lstStyle/>
          <a:p>
            <a:pPr lvl="0" indent="0" marL="0">
              <a:buNone/>
            </a:pPr>
            <a:r>
              <a:rPr b="1"/>
              <a:t>Caseum adopts role descriptions for the key actors</a:t>
            </a:r>
          </a:p>
          <a:p>
            <a:pPr lvl="0"/>
            <a:r>
              <a:rPr/>
              <a:t>Having a clear picture of your users in mind helps to make software accessible</a:t>
            </a:r>
          </a:p>
          <a:p>
            <a:pPr lvl="0"/>
            <a:r>
              <a:rPr/>
              <a:t>Deciding on your key users may be hard but helps to build the right thing</a:t>
            </a:r>
          </a:p>
          <a:p>
            <a:pPr lvl="0"/>
            <a:r>
              <a:rPr/>
              <a:t>Always capture at least the role (or system) </a:t>
            </a:r>
            <a:r>
              <a:rPr b="1"/>
              <a:t>name</a:t>
            </a:r>
            <a:r>
              <a:rPr/>
              <a:t> and their key </a:t>
            </a:r>
            <a:r>
              <a:rPr b="1"/>
              <a:t>need</a:t>
            </a:r>
            <a:r>
              <a:rPr/>
              <a:t> from the software you are designing</a:t>
            </a:r>
          </a:p>
        </p:txBody>
      </p:sp>
      <p:pic>
        <p:nvPicPr>
          <p:cNvPr descr="../actors/actor-whiteboarding-example.jpg" id="0" name="Picture 1"/>
          <p:cNvPicPr>
            <a:picLocks noGrp="1" noChangeAspect="1"/>
          </p:cNvPicPr>
          <p:nvPr/>
        </p:nvPicPr>
        <p:blipFill>
          <a:blip r:embed="rId3"/>
          <a:stretch>
            <a:fillRect/>
          </a:stretch>
        </p:blipFill>
        <p:spPr bwMode="auto">
          <a:xfrm>
            <a:off x="5067300" y="1193800"/>
            <a:ext cx="3187700" cy="33909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Stories</a:t>
            </a:r>
          </a:p>
        </p:txBody>
      </p:sp>
      <p:sp>
        <p:nvSpPr>
          <p:cNvPr id="3" name="Content Placeholder 2"/>
          <p:cNvSpPr>
            <a:spLocks noGrp="1"/>
          </p:cNvSpPr>
          <p:nvPr>
            <p:ph idx="1" sz="half"/>
          </p:nvPr>
        </p:nvSpPr>
        <p:spPr/>
        <p:txBody>
          <a:bodyPr/>
          <a:lstStyle/>
          <a:p>
            <a:pPr lvl="0" indent="0" marL="0">
              <a:buNone/>
            </a:pPr>
            <a:r>
              <a:rPr b="1"/>
              <a:t>Caseum adopts user stories for functionality</a:t>
            </a:r>
          </a:p>
          <a:p>
            <a:pPr lvl="0"/>
            <a:r>
              <a:rPr/>
              <a:t>Describing functionality with and in the language of your users helps to make software that is useful</a:t>
            </a:r>
          </a:p>
          <a:p>
            <a:pPr lvl="0"/>
            <a:r>
              <a:rPr/>
              <a:t>Write just enough detail so everyone involved understands what is needed and add other Caseum views for more detail</a:t>
            </a:r>
          </a:p>
          <a:p>
            <a:pPr lvl="0"/>
            <a:r>
              <a:rPr/>
              <a:t>Implementing software one user story at a time is sometimes an option but Caseum does not recommend it</a:t>
            </a:r>
          </a:p>
        </p:txBody>
      </p:sp>
      <p:pic>
        <p:nvPicPr>
          <p:cNvPr descr="../stories/story-whiteboarding-example.jpg" id="0" name="Picture 1"/>
          <p:cNvPicPr>
            <a:picLocks noGrp="1" noChangeAspect="1"/>
          </p:cNvPicPr>
          <p:nvPr/>
        </p:nvPicPr>
        <p:blipFill>
          <a:blip r:embed="rId3"/>
          <a:stretch>
            <a:fillRect/>
          </a:stretch>
        </p:blipFill>
        <p:spPr bwMode="auto">
          <a:xfrm>
            <a:off x="5270500" y="1193800"/>
            <a:ext cx="2781300" cy="33909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UI</a:t>
            </a:r>
          </a:p>
        </p:txBody>
      </p:sp>
      <p:sp>
        <p:nvSpPr>
          <p:cNvPr id="3" name="Content Placeholder 2"/>
          <p:cNvSpPr>
            <a:spLocks noGrp="1"/>
          </p:cNvSpPr>
          <p:nvPr>
            <p:ph idx="1" sz="half"/>
          </p:nvPr>
        </p:nvSpPr>
        <p:spPr/>
        <p:txBody>
          <a:bodyPr/>
          <a:lstStyle/>
          <a:p>
            <a:pPr lvl="0" indent="0" marL="0">
              <a:buNone/>
            </a:pPr>
            <a:r>
              <a:rPr b="1"/>
              <a:t>Caseum adopts wireframes for the user interface</a:t>
            </a:r>
          </a:p>
          <a:p>
            <a:pPr lvl="0"/>
            <a:r>
              <a:rPr/>
              <a:t>Talking through how the UI will look and function with users and stakeholders helps clarify the other views</a:t>
            </a:r>
          </a:p>
          <a:p>
            <a:pPr lvl="0"/>
            <a:r>
              <a:rPr/>
              <a:t>Because wireframes limit detail they are easier to discuss and change</a:t>
            </a:r>
          </a:p>
          <a:p>
            <a:pPr lvl="0"/>
            <a:r>
              <a:rPr/>
              <a:t>Involve skilled UI/UX designers when possible</a:t>
            </a:r>
          </a:p>
        </p:txBody>
      </p:sp>
      <p:pic>
        <p:nvPicPr>
          <p:cNvPr descr="../ui/ui-whiteboarding-example.jpg" id="0" name="Picture 1"/>
          <p:cNvPicPr>
            <a:picLocks noGrp="1" noChangeAspect="1"/>
          </p:cNvPicPr>
          <p:nvPr/>
        </p:nvPicPr>
        <p:blipFill>
          <a:blip r:embed="rId3"/>
          <a:stretch>
            <a:fillRect/>
          </a:stretch>
        </p:blipFill>
        <p:spPr bwMode="auto">
          <a:xfrm>
            <a:off x="4648200" y="1587500"/>
            <a:ext cx="4038600" cy="25908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Events</a:t>
            </a:r>
          </a:p>
        </p:txBody>
      </p:sp>
      <p:sp>
        <p:nvSpPr>
          <p:cNvPr id="3" name="Content Placeholder 2"/>
          <p:cNvSpPr>
            <a:spLocks noGrp="1"/>
          </p:cNvSpPr>
          <p:nvPr>
            <p:ph idx="1" sz="half"/>
          </p:nvPr>
        </p:nvSpPr>
        <p:spPr/>
        <p:txBody>
          <a:bodyPr/>
          <a:lstStyle/>
          <a:p>
            <a:pPr lvl="0" indent="0" marL="0">
              <a:buNone/>
            </a:pPr>
            <a:r>
              <a:rPr b="1"/>
              <a:t>Caseum adopts Event Storming for business domain events</a:t>
            </a:r>
          </a:p>
          <a:p>
            <a:pPr lvl="0"/>
            <a:r>
              <a:rPr/>
              <a:t>Talking through the processes that software supports is a great way for developers to gain understanding of the business domain</a:t>
            </a:r>
          </a:p>
          <a:p>
            <a:pPr lvl="0"/>
            <a:r>
              <a:rPr/>
              <a:t>Having the whole process in one picture helps to make good choices for how to break large systems into pieces (by “bounded context”)</a:t>
            </a:r>
          </a:p>
        </p:txBody>
      </p:sp>
      <p:pic>
        <p:nvPicPr>
          <p:cNvPr descr="../events/event-storming-example.jpg" id="0" name="Picture 1"/>
          <p:cNvPicPr>
            <a:picLocks noGrp="1" noChangeAspect="1"/>
          </p:cNvPicPr>
          <p:nvPr/>
        </p:nvPicPr>
        <p:blipFill>
          <a:blip r:embed="rId3"/>
          <a:stretch>
            <a:fillRect/>
          </a:stretch>
        </p:blipFill>
        <p:spPr bwMode="auto">
          <a:xfrm>
            <a:off x="4787900" y="1193800"/>
            <a:ext cx="3746500" cy="33909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Components</a:t>
            </a:r>
          </a:p>
        </p:txBody>
      </p:sp>
      <p:sp>
        <p:nvSpPr>
          <p:cNvPr id="3" name="Content Placeholder 2"/>
          <p:cNvSpPr>
            <a:spLocks noGrp="1"/>
          </p:cNvSpPr>
          <p:nvPr>
            <p:ph idx="1" sz="half"/>
          </p:nvPr>
        </p:nvSpPr>
        <p:spPr/>
        <p:txBody>
          <a:bodyPr/>
          <a:lstStyle/>
          <a:p>
            <a:pPr lvl="0" indent="0" marL="0">
              <a:buNone/>
            </a:pPr>
            <a:r>
              <a:rPr b="1"/>
              <a:t>Caseum adopts C4 for components</a:t>
            </a:r>
          </a:p>
          <a:p>
            <a:pPr lvl="0"/>
            <a:r>
              <a:rPr/>
              <a:t>Focus on telling the story of your architecture over following the C4 model exactly</a:t>
            </a:r>
          </a:p>
          <a:p>
            <a:pPr lvl="0"/>
            <a:r>
              <a:rPr/>
              <a:t>The context and component diagrams are the most important, container diagrams can come later</a:t>
            </a:r>
          </a:p>
          <a:p>
            <a:pPr lvl="0"/>
            <a:r>
              <a:rPr/>
              <a:t>Avoid structurizr / models-as-code as long as you can</a:t>
            </a:r>
          </a:p>
        </p:txBody>
      </p:sp>
      <p:pic>
        <p:nvPicPr>
          <p:cNvPr descr="../components/c4-container-whiteboarding-example.jpg" id="0" name="Picture 1"/>
          <p:cNvPicPr>
            <a:picLocks noGrp="1" noChangeAspect="1"/>
          </p:cNvPicPr>
          <p:nvPr/>
        </p:nvPicPr>
        <p:blipFill>
          <a:blip r:embed="rId3"/>
          <a:stretch>
            <a:fillRect/>
          </a:stretch>
        </p:blipFill>
        <p:spPr bwMode="auto">
          <a:xfrm>
            <a:off x="4648200" y="1333500"/>
            <a:ext cx="4038600" cy="30988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Models</a:t>
            </a:r>
          </a:p>
        </p:txBody>
      </p:sp>
      <p:sp>
        <p:nvSpPr>
          <p:cNvPr id="3" name="Content Placeholder 2"/>
          <p:cNvSpPr>
            <a:spLocks noGrp="1"/>
          </p:cNvSpPr>
          <p:nvPr>
            <p:ph idx="1" sz="half"/>
          </p:nvPr>
        </p:nvSpPr>
        <p:spPr/>
        <p:txBody>
          <a:bodyPr/>
          <a:lstStyle/>
          <a:p>
            <a:pPr lvl="0" indent="0" marL="0">
              <a:buNone/>
            </a:pPr>
            <a:r>
              <a:rPr b="1"/>
              <a:t>Caseum adopts fact-based modelling for types</a:t>
            </a:r>
          </a:p>
          <a:p>
            <a:pPr lvl="0"/>
            <a:r>
              <a:rPr/>
              <a:t>Capture just the key facts in designing your data models</a:t>
            </a:r>
          </a:p>
          <a:p>
            <a:pPr lvl="0"/>
            <a:r>
              <a:rPr/>
              <a:t>Decide the physical structure of your data as late as possible, focus on the logic first</a:t>
            </a:r>
          </a:p>
          <a:p>
            <a:pPr lvl="0"/>
            <a:r>
              <a:rPr/>
              <a:t>Add examples of facts to make the model clear</a:t>
            </a:r>
          </a:p>
        </p:txBody>
      </p:sp>
      <p:pic>
        <p:nvPicPr>
          <p:cNvPr descr="../models/fact-whiteboarding-example.jpg" id="0" name="Picture 1"/>
          <p:cNvPicPr>
            <a:picLocks noGrp="1" noChangeAspect="1"/>
          </p:cNvPicPr>
          <p:nvPr/>
        </p:nvPicPr>
        <p:blipFill>
          <a:blip r:embed="rId3"/>
          <a:stretch>
            <a:fillRect/>
          </a:stretch>
        </p:blipFill>
        <p:spPr bwMode="auto">
          <a:xfrm>
            <a:off x="4965700" y="1193800"/>
            <a:ext cx="3390900" cy="33909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Caseum</a:t>
            </a:r>
          </a:p>
        </p:txBody>
      </p:sp>
      <p:sp>
        <p:nvSpPr>
          <p:cNvPr id="3" name="Content Placeholder 2"/>
          <p:cNvSpPr>
            <a:spLocks noGrp="1"/>
          </p:cNvSpPr>
          <p:nvPr>
            <p:ph idx="1"/>
          </p:nvPr>
        </p:nvSpPr>
        <p:spPr/>
        <p:txBody>
          <a:bodyPr/>
          <a:lstStyle/>
          <a:p>
            <a:pPr lvl="0" indent="0" marL="0">
              <a:buNone/>
            </a:pPr>
            <a:r>
              <a:rPr b="1"/>
              <a:t>The simplest software architecture approach that could possibly work</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indent="0" marL="0">
              <a:buNone/>
            </a:pPr>
            <a:r>
              <a:rPr/>
              <a:t>Introduction</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Key concepts</a:t>
            </a:r>
          </a:p>
        </p:txBody>
      </p:sp>
      <p:sp>
        <p:nvSpPr>
          <p:cNvPr id="3" name="Content Placeholder 2"/>
          <p:cNvSpPr>
            <a:spLocks noGrp="1"/>
          </p:cNvSpPr>
          <p:nvPr>
            <p:ph idx="1" sz="half"/>
          </p:nvPr>
        </p:nvSpPr>
        <p:spPr/>
        <p:txBody>
          <a:bodyPr/>
          <a:lstStyle/>
          <a:p>
            <a:pPr lvl="0"/>
            <a:r>
              <a:rPr b="1"/>
              <a:t>Multiple views:</a:t>
            </a:r>
          </a:p>
          <a:p>
            <a:pPr lvl="1"/>
            <a:r>
              <a:rPr/>
              <a:t>Use C4 for component diagrams</a:t>
            </a:r>
          </a:p>
          <a:p>
            <a:pPr lvl="1"/>
            <a:r>
              <a:rPr/>
              <a:t>Include other views for other important information</a:t>
            </a:r>
          </a:p>
          <a:p>
            <a:pPr lvl="0"/>
            <a:r>
              <a:rPr b="1"/>
              <a:t>Lightweight approach:</a:t>
            </a:r>
          </a:p>
          <a:p>
            <a:pPr lvl="1"/>
            <a:r>
              <a:rPr/>
              <a:t>Don’t use a digital diagram when a whiteboard picture will do</a:t>
            </a:r>
          </a:p>
          <a:p>
            <a:pPr lvl="1"/>
            <a:r>
              <a:rPr/>
              <a:t>If you do need structured models, use lightweight text-based syntax</a:t>
            </a:r>
          </a:p>
          <a:p>
            <a:pPr lvl="1"/>
            <a:r>
              <a:rPr/>
              <a:t>Focus on interactions over processes and tools</a:t>
            </a:r>
          </a:p>
        </p:txBody>
      </p:sp>
      <p:sp>
        <p:nvSpPr>
          <p:cNvPr id="4" name="Content Placeholder 3"/>
          <p:cNvSpPr>
            <a:spLocks noGrp="1"/>
          </p:cNvSpPr>
          <p:nvPr>
            <p:ph idx="2" sz="half"/>
          </p:nvPr>
        </p:nvSpPr>
        <p:spPr/>
        <p:txBody>
          <a:bodyPr/>
          <a:lstStyle/>
          <a:p>
            <a:pPr lvl="0"/>
            <a:r>
              <a:rPr b="1"/>
              <a:t>User-centric:</a:t>
            </a:r>
          </a:p>
          <a:p>
            <a:pPr lvl="1"/>
            <a:r>
              <a:rPr/>
              <a:t>Include UI designs since they help users understand</a:t>
            </a:r>
          </a:p>
          <a:p>
            <a:pPr lvl="1"/>
            <a:r>
              <a:rPr/>
              <a:t>Include Actor personas and scenarios since they drive the design</a:t>
            </a:r>
          </a:p>
          <a:p>
            <a:pPr lvl="1"/>
            <a:r>
              <a:rPr/>
              <a:t>Events are a good way for users to understand systems</a:t>
            </a:r>
          </a:p>
          <a:p>
            <a:pPr lvl="0"/>
            <a:r>
              <a:rPr b="1"/>
              <a:t>Standardise common best practices:</a:t>
            </a:r>
          </a:p>
          <a:p>
            <a:pPr lvl="1"/>
            <a:r>
              <a:rPr/>
              <a:t>Embeds established practices like Event Storming and Domain-Driven Design</a:t>
            </a:r>
          </a:p>
          <a:p>
            <a:pPr lvl="1"/>
            <a:r>
              <a:rPr/>
              <a:t>Agile development context expected</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Architecture = communication</a:t>
            </a:r>
          </a:p>
        </p:txBody>
      </p:sp>
      <p:sp>
        <p:nvSpPr>
          <p:cNvPr id="3" name="Content Placeholder 2"/>
          <p:cNvSpPr>
            <a:spLocks noGrp="1"/>
          </p:cNvSpPr>
          <p:nvPr>
            <p:ph idx="1" sz="half"/>
          </p:nvPr>
        </p:nvSpPr>
        <p:spPr/>
        <p:txBody>
          <a:bodyPr/>
          <a:lstStyle/>
          <a:p>
            <a:pPr lvl="0" indent="0" marL="0">
              <a:buNone/>
            </a:pPr>
            <a:r>
              <a:rPr b="1"/>
              <a:t>Use simple, accessible tools:</a:t>
            </a:r>
          </a:p>
          <a:p>
            <a:pPr lvl="0"/>
            <a:r>
              <a:rPr/>
              <a:t>Architecture records design decisions</a:t>
            </a:r>
          </a:p>
          <a:p>
            <a:pPr lvl="0"/>
            <a:r>
              <a:rPr/>
              <a:t>Designs are recorded for people working on and with the software</a:t>
            </a:r>
          </a:p>
          <a:p>
            <a:pPr lvl="0"/>
            <a:r>
              <a:rPr/>
              <a:t>Prefer tools that untrained non-technical people can use</a:t>
            </a:r>
          </a:p>
          <a:p>
            <a:pPr lvl="0"/>
            <a:r>
              <a:rPr/>
              <a:t>Slack &amp; Email over Documents</a:t>
            </a:r>
          </a:p>
          <a:p>
            <a:pPr lvl="0"/>
            <a:r>
              <a:rPr/>
              <a:t>Wiki/SharePoint over Version Control</a:t>
            </a:r>
          </a:p>
          <a:p>
            <a:pPr lvl="0"/>
            <a:r>
              <a:rPr/>
              <a:t>Readable text files over Formal Methods</a:t>
            </a:r>
          </a:p>
        </p:txBody>
      </p:sp>
      <p:pic>
        <p:nvPicPr>
          <p:cNvPr descr="../guides/records-slack-example.png" id="0" name="Picture 1"/>
          <p:cNvPicPr>
            <a:picLocks noGrp="1" noChangeAspect="1"/>
          </p:cNvPicPr>
          <p:nvPr/>
        </p:nvPicPr>
        <p:blipFill>
          <a:blip r:embed="rId3"/>
          <a:stretch>
            <a:fillRect/>
          </a:stretch>
        </p:blipFill>
        <p:spPr bwMode="auto">
          <a:xfrm>
            <a:off x="4648200" y="1778000"/>
            <a:ext cx="4038600" cy="2209800"/>
          </a:xfrm>
          <a:prstGeom prst="rect">
            <a:avLst/>
          </a:prstGeom>
          <a:noFill/>
          <a:ln w="9525">
            <a:noFill/>
            <a:headEnd/>
            <a:tailEnd/>
          </a:ln>
        </p:spPr>
      </p:pic>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indent="0" marL="0">
              <a:buNone/>
            </a:pPr>
            <a:r>
              <a:rPr/>
              <a:t>3 Stages</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Lightweight approach</a:t>
            </a:r>
          </a:p>
        </p:txBody>
      </p:sp>
      <p:sp>
        <p:nvSpPr>
          <p:cNvPr id="3" name="Content Placeholder 2"/>
          <p:cNvSpPr>
            <a:spLocks noGrp="1"/>
          </p:cNvSpPr>
          <p:nvPr>
            <p:ph idx="1" sz="half"/>
          </p:nvPr>
        </p:nvSpPr>
        <p:spPr/>
        <p:txBody>
          <a:bodyPr/>
          <a:lstStyle/>
          <a:p>
            <a:pPr lvl="0" indent="0" marL="0">
              <a:buNone/>
            </a:pPr>
            <a:r>
              <a:rPr b="1"/>
              <a:t>Three stages as projects get bigger:</a:t>
            </a:r>
          </a:p>
          <a:p>
            <a:pPr lvl="0" indent="-342900" marL="342900">
              <a:buAutoNum type="arabicPeriod"/>
            </a:pPr>
            <a:r>
              <a:rPr/>
              <a:t>Brainstorming &amp; whiteboarding</a:t>
            </a:r>
          </a:p>
          <a:p>
            <a:pPr lvl="0" indent="-342900" marL="342900">
              <a:buAutoNum type="arabicPeriod"/>
            </a:pPr>
            <a:r>
              <a:rPr/>
              <a:t>Digital diagrams &amp; decision records</a:t>
            </a:r>
          </a:p>
          <a:p>
            <a:pPr lvl="0" indent="-342900" marL="342900">
              <a:buAutoNum type="arabicPeriod"/>
            </a:pPr>
            <a:r>
              <a:rPr/>
              <a:t>Models as code &amp; executable specifications</a:t>
            </a:r>
          </a:p>
          <a:p>
            <a:pPr lvl="0" indent="0" marL="0">
              <a:buNone/>
            </a:pPr>
            <a:r>
              <a:rPr/>
              <a:t>…use only what you really need.</a:t>
            </a:r>
          </a:p>
        </p:txBody>
      </p:sp>
      <p:pic>
        <p:nvPicPr>
          <p:cNvPr descr="../guides/stages-example.png" id="0" name="Picture 1"/>
          <p:cNvPicPr>
            <a:picLocks noGrp="1" noChangeAspect="1"/>
          </p:cNvPicPr>
          <p:nvPr/>
        </p:nvPicPr>
        <p:blipFill>
          <a:blip r:embed="rId3"/>
          <a:stretch>
            <a:fillRect/>
          </a:stretch>
        </p:blipFill>
        <p:spPr bwMode="auto">
          <a:xfrm>
            <a:off x="4737100" y="1193800"/>
            <a:ext cx="3860800" cy="33909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Stage 1: whiteboarding</a:t>
            </a:r>
          </a:p>
        </p:txBody>
      </p:sp>
      <p:sp>
        <p:nvSpPr>
          <p:cNvPr id="3" name="Content Placeholder 2"/>
          <p:cNvSpPr>
            <a:spLocks noGrp="1"/>
          </p:cNvSpPr>
          <p:nvPr>
            <p:ph idx="1" sz="half"/>
          </p:nvPr>
        </p:nvSpPr>
        <p:spPr/>
        <p:txBody>
          <a:bodyPr/>
          <a:lstStyle/>
          <a:p>
            <a:pPr lvl="0" indent="0" marL="0">
              <a:buNone/>
            </a:pPr>
            <a:r>
              <a:rPr b="1"/>
              <a:t>Design is an activity: draw again and again</a:t>
            </a:r>
          </a:p>
          <a:p>
            <a:pPr lvl="0"/>
            <a:r>
              <a:rPr/>
              <a:t>Draw the software design on a whiteboard using multiple different views</a:t>
            </a:r>
          </a:p>
          <a:p>
            <a:pPr lvl="0"/>
            <a:r>
              <a:rPr/>
              <a:t>Take pictures of the whiteboard and add them to decision records</a:t>
            </a:r>
          </a:p>
          <a:p>
            <a:pPr lvl="0"/>
            <a:r>
              <a:rPr/>
              <a:t>Drawing a picture while talking about it is a powerful way to share designs</a:t>
            </a:r>
          </a:p>
          <a:p>
            <a:pPr lvl="0"/>
            <a:r>
              <a:rPr/>
              <a:t>Caseum shows how to draw different views on the whiteboard</a:t>
            </a:r>
          </a:p>
        </p:txBody>
      </p:sp>
      <p:pic>
        <p:nvPicPr>
          <p:cNvPr descr="../guides/whiteboarding-example.jpg" id="0" name="Picture 1"/>
          <p:cNvPicPr>
            <a:picLocks noGrp="1" noChangeAspect="1"/>
          </p:cNvPicPr>
          <p:nvPr/>
        </p:nvPicPr>
        <p:blipFill>
          <a:blip r:embed="rId3"/>
          <a:stretch>
            <a:fillRect/>
          </a:stretch>
        </p:blipFill>
        <p:spPr bwMode="auto">
          <a:xfrm>
            <a:off x="4648200" y="1612900"/>
            <a:ext cx="4038600" cy="25654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Stage 2: digital diagrams</a:t>
            </a:r>
          </a:p>
        </p:txBody>
      </p:sp>
      <p:sp>
        <p:nvSpPr>
          <p:cNvPr id="3" name="Content Placeholder 2"/>
          <p:cNvSpPr>
            <a:spLocks noGrp="1"/>
          </p:cNvSpPr>
          <p:nvPr>
            <p:ph idx="1" sz="half"/>
          </p:nvPr>
        </p:nvSpPr>
        <p:spPr/>
        <p:txBody>
          <a:bodyPr/>
          <a:lstStyle/>
          <a:p>
            <a:pPr lvl="0" indent="0" marL="0">
              <a:buNone/>
            </a:pPr>
            <a:r>
              <a:rPr b="1"/>
              <a:t>Use draw.io for high quality visuals</a:t>
            </a:r>
          </a:p>
          <a:p>
            <a:pPr lvl="0"/>
            <a:r>
              <a:rPr/>
              <a:t>When whiteboarding stops working…</a:t>
            </a:r>
          </a:p>
          <a:p>
            <a:pPr lvl="0"/>
            <a:r>
              <a:rPr/>
              <a:t>Create high-fidelity digital versions of the different Caseum views</a:t>
            </a:r>
          </a:p>
          <a:p>
            <a:pPr lvl="0"/>
            <a:r>
              <a:rPr/>
              <a:t>Use the draw.io libraries and templates Caseum provides</a:t>
            </a:r>
          </a:p>
          <a:p>
            <a:pPr lvl="0"/>
            <a:r>
              <a:rPr/>
              <a:t>Start keeping a digital record of your design decisions</a:t>
            </a:r>
          </a:p>
          <a:p>
            <a:pPr lvl="0"/>
            <a:r>
              <a:rPr/>
              <a:t>Use the simplest and most accessible digital tools so everyone can contribute to the design</a:t>
            </a:r>
          </a:p>
        </p:txBody>
      </p:sp>
      <p:pic>
        <p:nvPicPr>
          <p:cNvPr descr="../models/tlm-model-example.png" id="0" name="Picture 1"/>
          <p:cNvPicPr>
            <a:picLocks noGrp="1" noChangeAspect="1"/>
          </p:cNvPicPr>
          <p:nvPr/>
        </p:nvPicPr>
        <p:blipFill>
          <a:blip r:embed="rId3"/>
          <a:stretch>
            <a:fillRect/>
          </a:stretch>
        </p:blipFill>
        <p:spPr bwMode="auto">
          <a:xfrm>
            <a:off x="4648200" y="1485900"/>
            <a:ext cx="4038600" cy="28067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Stage 3: models as code</a:t>
            </a:r>
          </a:p>
        </p:txBody>
      </p:sp>
      <p:sp>
        <p:nvSpPr>
          <p:cNvPr id="3" name="Content Placeholder 2"/>
          <p:cNvSpPr>
            <a:spLocks noGrp="1"/>
          </p:cNvSpPr>
          <p:nvPr>
            <p:ph idx="1" sz="half"/>
          </p:nvPr>
        </p:nvSpPr>
        <p:spPr/>
        <p:txBody>
          <a:bodyPr/>
          <a:lstStyle/>
          <a:p>
            <a:pPr lvl="0" indent="0" marL="0">
              <a:buNone/>
            </a:pPr>
            <a:r>
              <a:rPr b="1"/>
              <a:t>Create structured text versions of views</a:t>
            </a:r>
          </a:p>
          <a:p>
            <a:pPr lvl="0"/>
            <a:r>
              <a:rPr/>
              <a:t>Overkill for most projects</a:t>
            </a:r>
          </a:p>
          <a:p>
            <a:pPr lvl="0"/>
            <a:r>
              <a:rPr/>
              <a:t>Especially if you have modular architecture &amp; independent teams</a:t>
            </a:r>
          </a:p>
          <a:p>
            <a:pPr lvl="0"/>
            <a:r>
              <a:rPr/>
              <a:t>When investing in codifying your architecture, focus on gaining back other benefits, such as</a:t>
            </a:r>
          </a:p>
          <a:p>
            <a:pPr lvl="0"/>
            <a:r>
              <a:rPr/>
              <a:t>Automated testing</a:t>
            </a:r>
          </a:p>
          <a:p>
            <a:pPr lvl="0"/>
            <a:r>
              <a:rPr/>
              <a:t>Generating code and docs</a:t>
            </a:r>
          </a:p>
          <a:p>
            <a:pPr lvl="0"/>
            <a:r>
              <a:rPr/>
              <a:t>API contracts</a:t>
            </a:r>
          </a:p>
        </p:txBody>
      </p:sp>
      <p:pic>
        <p:nvPicPr>
          <p:cNvPr descr="../stories/gherkin-code-example.png" id="0" name="Picture 1"/>
          <p:cNvPicPr>
            <a:picLocks noGrp="1" noChangeAspect="1"/>
          </p:cNvPicPr>
          <p:nvPr/>
        </p:nvPicPr>
        <p:blipFill>
          <a:blip r:embed="rId3"/>
          <a:stretch>
            <a:fillRect/>
          </a:stretch>
        </p:blipFill>
        <p:spPr bwMode="auto">
          <a:xfrm>
            <a:off x="4648200" y="1993900"/>
            <a:ext cx="4038600" cy="1778000"/>
          </a:xfrm>
          <a:prstGeom prst="rect">
            <a:avLst/>
          </a:prstGeom>
          <a:noFill/>
          <a:ln w="9525">
            <a:noFill/>
            <a:headEnd/>
            <a:tailEnd/>
          </a:ln>
        </p:spPr>
      </p:pic>
    </p:spTree>
  </p:cSld>
</p:sld>
</file>

<file path=ppt/theme/theme1.xml><?xml version="1.0" encoding="utf-8"?>
<a:theme xmlns:a="http://schemas.openxmlformats.org/drawingml/2006/main" name="Office Theme">
  <a:themeElements>
    <a:clrScheme name="Caseum">
      <a:dk1>
        <a:srgbClr val="000000"/>
      </a:dk1>
      <a:lt1>
        <a:srgbClr val="FFFFFF"/>
      </a:lt1>
      <a:dk2>
        <a:srgbClr val="595959"/>
      </a:dk2>
      <a:lt2>
        <a:srgbClr val="FFFFFF"/>
      </a:lt2>
      <a:accent1>
        <a:srgbClr val="28467F"/>
      </a:accent1>
      <a:accent2>
        <a:srgbClr val="3C6320"/>
      </a:accent2>
      <a:accent3>
        <a:srgbClr val="7F2848"/>
      </a:accent3>
      <a:accent4>
        <a:srgbClr val="7F5528"/>
      </a:accent4>
      <a:accent5>
        <a:srgbClr val="808080"/>
      </a:accent5>
      <a:accent6>
        <a:srgbClr val="8B98B2"/>
      </a:accent6>
      <a:hlink>
        <a:srgbClr val="28467F"/>
      </a:hlink>
      <a:folHlink>
        <a:srgbClr val="7F28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TotalTime>
  <Words>0</Words>
  <Application>Microsoft Macintosh PowerPoint</Application>
  <PresentationFormat>On-screen Show (16:9)</PresentationFormat>
  <Paragraphs>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Cascadia Code</vt:lpstr>
      <vt:lpstr>Merriweather 18pt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Caseum</dc:title>
  <dc:creator>Leo Simons</dc:creator>
  <cp:keywords/>
  <dcterms:created xsi:type="dcterms:W3CDTF">2025-10-26T14:27:19Z</dcterms:created>
  <dcterms:modified xsi:type="dcterms:W3CDTF">2025-10-26T14:27:19Z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mainfont">
    <vt:lpwstr>Merriweather</vt:lpwstr>
  </property>
  <property fmtid="{D5CDD505-2E9C-101B-9397-08002B2CF9AE}" pid="10" name="monofont">
    <vt:lpwstr>Cascadia Code</vt:lpwstr>
  </property>
  <property fmtid="{D5CDD505-2E9C-101B-9397-08002B2CF9AE}" pid="11" name="sansfont">
    <vt:lpwstr>Merriweather Sans</vt:lpwstr>
  </property>
  <property fmtid="{D5CDD505-2E9C-101B-9397-08002B2CF9AE}" pid="12" name="subtitle">
    <vt:lpwstr>Introducing a lightweight approach to software architecture</vt:lpwstr>
  </property>
  <property fmtid="{D5CDD505-2E9C-101B-9397-08002B2CF9AE}" pid="13" name="toc-title">
    <vt:lpwstr>Table of contents</vt:lpwstr>
  </property>
</Properties>
</file>